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4" r:id="rId5"/>
    <p:sldId id="259" r:id="rId6"/>
    <p:sldId id="260" r:id="rId7"/>
    <p:sldId id="283" r:id="rId8"/>
    <p:sldId id="266" r:id="rId9"/>
    <p:sldId id="261" r:id="rId10"/>
    <p:sldId id="267" r:id="rId11"/>
    <p:sldId id="279" r:id="rId12"/>
    <p:sldId id="280" r:id="rId13"/>
    <p:sldId id="269" r:id="rId14"/>
    <p:sldId id="270" r:id="rId15"/>
    <p:sldId id="271" r:id="rId16"/>
    <p:sldId id="281" r:id="rId17"/>
    <p:sldId id="272" r:id="rId18"/>
    <p:sldId id="273" r:id="rId19"/>
    <p:sldId id="282" r:id="rId20"/>
    <p:sldId id="278" r:id="rId21"/>
    <p:sldId id="263" r:id="rId22"/>
    <p:sldId id="274" r:id="rId23"/>
    <p:sldId id="277" r:id="rId24"/>
    <p:sldId id="275" r:id="rId25"/>
    <p:sldId id="285" r:id="rId26"/>
  </p:sldIdLst>
  <p:sldSz cx="9144000" cy="6858000" type="screen4x3"/>
  <p:notesSz cx="6858000" cy="9144000"/>
  <p:defaultTextStyle>
    <a:defPPr>
      <a:defRPr lang="pt-BR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23529" autoAdjust="0"/>
    <p:restoredTop sz="94624" autoAdjust="0"/>
  </p:normalViewPr>
  <p:slideViewPr>
    <p:cSldViewPr snapToGrid="0">
      <p:cViewPr varScale="1">
        <p:scale>
          <a:sx n="69" d="100"/>
          <a:sy n="69" d="100"/>
        </p:scale>
        <p:origin x="-51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5C1AC-6607-49FC-BA5B-5D00DC1A7187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39C6C7AC-4B43-48E5-8B2A-243871056E7E}">
      <dgm:prSet phldrT="[Texto]"/>
      <dgm:spPr/>
      <dgm:t>
        <a:bodyPr/>
        <a:lstStyle/>
        <a:p>
          <a:r>
            <a:rPr lang="pt-BR" dirty="0" smtClean="0"/>
            <a:t>Imagem de entrada</a:t>
          </a:r>
          <a:endParaRPr lang="pt-BR" dirty="0"/>
        </a:p>
      </dgm:t>
    </dgm:pt>
    <dgm:pt modelId="{BB1CF552-2E49-4F11-8725-CE0C7EE857C7}" type="parTrans" cxnId="{98E93842-016C-4682-9A1B-BCAC4BB8A928}">
      <dgm:prSet/>
      <dgm:spPr/>
      <dgm:t>
        <a:bodyPr/>
        <a:lstStyle/>
        <a:p>
          <a:endParaRPr lang="pt-BR"/>
        </a:p>
      </dgm:t>
    </dgm:pt>
    <dgm:pt modelId="{B707AB34-6601-4433-9D6C-3B6D4F3DBBCE}" type="sibTrans" cxnId="{98E93842-016C-4682-9A1B-BCAC4BB8A928}">
      <dgm:prSet/>
      <dgm:spPr/>
      <dgm:t>
        <a:bodyPr/>
        <a:lstStyle/>
        <a:p>
          <a:endParaRPr lang="pt-BR"/>
        </a:p>
      </dgm:t>
    </dgm:pt>
    <dgm:pt modelId="{830DC7AD-AC71-4FD0-9B83-352DC0A614CA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smtClean="0"/>
            <a:t>Software desenvolvido</a:t>
          </a:r>
          <a:endParaRPr lang="pt-BR" dirty="0"/>
        </a:p>
      </dgm:t>
    </dgm:pt>
    <dgm:pt modelId="{D97DD5EE-7C2E-4BA9-B812-211DB06330C2}" type="parTrans" cxnId="{D133F062-4B45-49C9-97AE-1E67943FF738}">
      <dgm:prSet/>
      <dgm:spPr/>
      <dgm:t>
        <a:bodyPr/>
        <a:lstStyle/>
        <a:p>
          <a:endParaRPr lang="pt-BR"/>
        </a:p>
      </dgm:t>
    </dgm:pt>
    <dgm:pt modelId="{6DDB56FA-4257-49BF-95B8-AF9E548EBF42}" type="sibTrans" cxnId="{D133F062-4B45-49C9-97AE-1E67943FF738}">
      <dgm:prSet/>
      <dgm:spPr/>
      <dgm:t>
        <a:bodyPr/>
        <a:lstStyle/>
        <a:p>
          <a:endParaRPr lang="pt-BR"/>
        </a:p>
      </dgm:t>
    </dgm:pt>
    <dgm:pt modelId="{17426DD6-0D77-497B-BD82-FB1BBB10A5E4}">
      <dgm:prSet phldrT="[Texto]"/>
      <dgm:spPr/>
      <dgm:t>
        <a:bodyPr/>
        <a:lstStyle/>
        <a:p>
          <a:r>
            <a:rPr lang="pt-BR" dirty="0" smtClean="0"/>
            <a:t>Universal </a:t>
          </a:r>
          <a:r>
            <a:rPr lang="pt-BR" dirty="0" err="1" smtClean="0"/>
            <a:t>Gcode-Sender</a:t>
          </a:r>
          <a:endParaRPr lang="pt-BR" dirty="0"/>
        </a:p>
      </dgm:t>
    </dgm:pt>
    <dgm:pt modelId="{88F076C8-3F7D-45C9-9259-20FD62956B95}" type="parTrans" cxnId="{491353C7-B10D-4EC2-92F2-DBFE9DF6EFB3}">
      <dgm:prSet/>
      <dgm:spPr/>
      <dgm:t>
        <a:bodyPr/>
        <a:lstStyle/>
        <a:p>
          <a:endParaRPr lang="pt-BR"/>
        </a:p>
      </dgm:t>
    </dgm:pt>
    <dgm:pt modelId="{C1F2FA43-0E4A-44C7-82B9-C90D4BCCEAAE}" type="sibTrans" cxnId="{491353C7-B10D-4EC2-92F2-DBFE9DF6EFB3}">
      <dgm:prSet/>
      <dgm:spPr/>
      <dgm:t>
        <a:bodyPr/>
        <a:lstStyle/>
        <a:p>
          <a:endParaRPr lang="pt-BR"/>
        </a:p>
      </dgm:t>
    </dgm:pt>
    <dgm:pt modelId="{8E313A77-9352-4C36-A680-A444847ED090}">
      <dgm:prSet phldrT="[Texto]"/>
      <dgm:spPr/>
      <dgm:t>
        <a:bodyPr/>
        <a:lstStyle/>
        <a:p>
          <a:r>
            <a:rPr lang="pt-BR" dirty="0" err="1" smtClean="0"/>
            <a:t>Grbl</a:t>
          </a:r>
          <a:endParaRPr lang="pt-BR" dirty="0"/>
        </a:p>
      </dgm:t>
    </dgm:pt>
    <dgm:pt modelId="{33DEE1BF-060F-45F3-BC11-15A4877110F5}" type="parTrans" cxnId="{43DEDB74-BFAF-458A-8652-B0CF54EE11CE}">
      <dgm:prSet/>
      <dgm:spPr/>
      <dgm:t>
        <a:bodyPr/>
        <a:lstStyle/>
        <a:p>
          <a:endParaRPr lang="pt-BR"/>
        </a:p>
      </dgm:t>
    </dgm:pt>
    <dgm:pt modelId="{81493376-89F2-4453-8D55-5030FFC54685}" type="sibTrans" cxnId="{43DEDB74-BFAF-458A-8652-B0CF54EE11CE}">
      <dgm:prSet/>
      <dgm:spPr/>
      <dgm:t>
        <a:bodyPr/>
        <a:lstStyle/>
        <a:p>
          <a:endParaRPr lang="pt-BR"/>
        </a:p>
      </dgm:t>
    </dgm:pt>
    <dgm:pt modelId="{1A809158-9441-4525-A367-C1620B0427FD}">
      <dgm:prSet phldrT="[Texto]"/>
      <dgm:spPr/>
      <dgm:t>
        <a:bodyPr/>
        <a:lstStyle/>
        <a:p>
          <a:r>
            <a:rPr lang="pt-BR" dirty="0" smtClean="0"/>
            <a:t>CNC</a:t>
          </a:r>
          <a:endParaRPr lang="pt-BR" dirty="0"/>
        </a:p>
      </dgm:t>
    </dgm:pt>
    <dgm:pt modelId="{1DC269A0-F462-4CC2-9EF3-E6A1094D2091}" type="parTrans" cxnId="{8DF89BF9-544C-4FBB-8975-D32B58391464}">
      <dgm:prSet/>
      <dgm:spPr/>
      <dgm:t>
        <a:bodyPr/>
        <a:lstStyle/>
        <a:p>
          <a:endParaRPr lang="pt-BR"/>
        </a:p>
      </dgm:t>
    </dgm:pt>
    <dgm:pt modelId="{9C5FEC1B-83C1-4FDC-AF4F-5DB10F8C1A57}" type="sibTrans" cxnId="{8DF89BF9-544C-4FBB-8975-D32B58391464}">
      <dgm:prSet/>
      <dgm:spPr/>
      <dgm:t>
        <a:bodyPr/>
        <a:lstStyle/>
        <a:p>
          <a:endParaRPr lang="pt-BR"/>
        </a:p>
      </dgm:t>
    </dgm:pt>
    <dgm:pt modelId="{EDA9BEB7-D227-41B9-B08E-C3733BA4F454}">
      <dgm:prSet phldrT="[Texto]"/>
      <dgm:spPr/>
      <dgm:t>
        <a:bodyPr/>
        <a:lstStyle/>
        <a:p>
          <a:r>
            <a:rPr lang="pt-BR" dirty="0" smtClean="0"/>
            <a:t>Resultado</a:t>
          </a:r>
          <a:endParaRPr lang="pt-BR" dirty="0"/>
        </a:p>
      </dgm:t>
    </dgm:pt>
    <dgm:pt modelId="{1EC5AFEE-FD65-48FD-8C2D-718F17CE5E35}" type="parTrans" cxnId="{44B8A894-99D6-4373-9969-86164F366AAD}">
      <dgm:prSet/>
      <dgm:spPr/>
      <dgm:t>
        <a:bodyPr/>
        <a:lstStyle/>
        <a:p>
          <a:endParaRPr lang="pt-BR"/>
        </a:p>
      </dgm:t>
    </dgm:pt>
    <dgm:pt modelId="{0E2D64C3-6A66-41F7-83D6-6461A3ED82A8}" type="sibTrans" cxnId="{44B8A894-99D6-4373-9969-86164F366AAD}">
      <dgm:prSet/>
      <dgm:spPr/>
      <dgm:t>
        <a:bodyPr/>
        <a:lstStyle/>
        <a:p>
          <a:endParaRPr lang="pt-BR"/>
        </a:p>
      </dgm:t>
    </dgm:pt>
    <dgm:pt modelId="{5A7972F6-9941-4C4B-9E26-F98362C3D19C}" type="pres">
      <dgm:prSet presAssocID="{2F05C1AC-6607-49FC-BA5B-5D00DC1A7187}" presName="Name0" presStyleCnt="0">
        <dgm:presLayoutVars>
          <dgm:dir/>
          <dgm:resizeHandles val="exact"/>
        </dgm:presLayoutVars>
      </dgm:prSet>
      <dgm:spPr/>
    </dgm:pt>
    <dgm:pt modelId="{C9CBA709-0D29-46FA-B652-E9D3926A69D0}" type="pres">
      <dgm:prSet presAssocID="{39C6C7AC-4B43-48E5-8B2A-243871056E7E}" presName="composite" presStyleCnt="0"/>
      <dgm:spPr/>
    </dgm:pt>
    <dgm:pt modelId="{81F981A5-15D1-42C5-B067-6E3550ECB37C}" type="pres">
      <dgm:prSet presAssocID="{39C6C7AC-4B43-48E5-8B2A-243871056E7E}" presName="imagSh" presStyleLbl="bgImgPlace1" presStyleIdx="0" presStyleCnt="6" custLinFactX="100000" custLinFactNeighborX="134374" custLinFactNeighborY="-9462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1488B3E-02EA-43EF-9D1B-1632C5529FC2}" type="pres">
      <dgm:prSet presAssocID="{39C6C7AC-4B43-48E5-8B2A-243871056E7E}" presName="txNode" presStyleLbl="node1" presStyleIdx="0" presStyleCnt="6" custLinFactX="100000" custLinFactNeighborX="134374" custLinFactNeighborY="-9462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6E4E561-F4F5-49CD-BBD2-85BC46403602}" type="pres">
      <dgm:prSet presAssocID="{B707AB34-6601-4433-9D6C-3B6D4F3DBBCE}" presName="sibTrans" presStyleLbl="sibTrans2D1" presStyleIdx="0" presStyleCnt="5"/>
      <dgm:spPr/>
      <dgm:t>
        <a:bodyPr/>
        <a:lstStyle/>
        <a:p>
          <a:endParaRPr lang="pt-BR"/>
        </a:p>
      </dgm:t>
    </dgm:pt>
    <dgm:pt modelId="{2E710848-790D-4237-A64D-1D278A0B9E8A}" type="pres">
      <dgm:prSet presAssocID="{B707AB34-6601-4433-9D6C-3B6D4F3DBBCE}" presName="connTx" presStyleLbl="sibTrans2D1" presStyleIdx="0" presStyleCnt="5"/>
      <dgm:spPr/>
      <dgm:t>
        <a:bodyPr/>
        <a:lstStyle/>
        <a:p>
          <a:endParaRPr lang="pt-BR"/>
        </a:p>
      </dgm:t>
    </dgm:pt>
    <dgm:pt modelId="{BC301874-C46E-4044-8A08-46DF94443FD1}" type="pres">
      <dgm:prSet presAssocID="{830DC7AD-AC71-4FD0-9B83-352DC0A614CA}" presName="composite" presStyleCnt="0"/>
      <dgm:spPr/>
    </dgm:pt>
    <dgm:pt modelId="{6E3D57F5-7444-4D00-BC95-E1003E163F70}" type="pres">
      <dgm:prSet presAssocID="{830DC7AD-AC71-4FD0-9B83-352DC0A614CA}" presName="imagSh" presStyleLbl="bgImgPlace1" presStyleIdx="1" presStyleCnt="6" custLinFactX="100000" custLinFactNeighborX="134374" custLinFactNeighborY="-9462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0715E95-C7E3-475E-9279-E2487FF9E711}" type="pres">
      <dgm:prSet presAssocID="{830DC7AD-AC71-4FD0-9B83-352DC0A614CA}" presName="txNode" presStyleLbl="node1" presStyleIdx="1" presStyleCnt="6" custLinFactX="100000" custLinFactNeighborX="134374" custLinFactNeighborY="-9462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7AEB842-6450-455A-9C7B-1EC1F65BB4E1}" type="pres">
      <dgm:prSet presAssocID="{6DDB56FA-4257-49BF-95B8-AF9E548EBF42}" presName="sibTrans" presStyleLbl="sibTrans2D1" presStyleIdx="1" presStyleCnt="5"/>
      <dgm:spPr/>
      <dgm:t>
        <a:bodyPr/>
        <a:lstStyle/>
        <a:p>
          <a:endParaRPr lang="pt-BR"/>
        </a:p>
      </dgm:t>
    </dgm:pt>
    <dgm:pt modelId="{068BA4D0-6DFB-4726-AC8F-E3E343DEFF6B}" type="pres">
      <dgm:prSet presAssocID="{6DDB56FA-4257-49BF-95B8-AF9E548EBF42}" presName="connTx" presStyleLbl="sibTrans2D1" presStyleIdx="1" presStyleCnt="5"/>
      <dgm:spPr/>
      <dgm:t>
        <a:bodyPr/>
        <a:lstStyle/>
        <a:p>
          <a:endParaRPr lang="pt-BR"/>
        </a:p>
      </dgm:t>
    </dgm:pt>
    <dgm:pt modelId="{D2331597-D9EC-4720-941B-2F1E078F2D46}" type="pres">
      <dgm:prSet presAssocID="{17426DD6-0D77-497B-BD82-FB1BBB10A5E4}" presName="composite" presStyleCnt="0"/>
      <dgm:spPr/>
    </dgm:pt>
    <dgm:pt modelId="{A4766F4A-BEDC-4BA6-94C5-902439708B6B}" type="pres">
      <dgm:prSet presAssocID="{17426DD6-0D77-497B-BD82-FB1BBB10A5E4}" presName="imagSh" presStyleLbl="bgImgPlace1" presStyleIdx="2" presStyleCnt="6" custLinFactX="100000" custLinFactNeighborX="134374" custLinFactNeighborY="-9462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FA857F4-DDF6-4A86-B902-4AFF836025EA}" type="pres">
      <dgm:prSet presAssocID="{17426DD6-0D77-497B-BD82-FB1BBB10A5E4}" presName="txNode" presStyleLbl="node1" presStyleIdx="2" presStyleCnt="6" custLinFactX="100000" custLinFactNeighborX="134374" custLinFactNeighborY="-9462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650715-F17D-4716-B2ED-1003A0880982}" type="pres">
      <dgm:prSet presAssocID="{C1F2FA43-0E4A-44C7-82B9-C90D4BCCEAAE}" presName="sibTrans" presStyleLbl="sibTrans2D1" presStyleIdx="2" presStyleCnt="5" custScaleX="56023" custLinFactY="12825" custLinFactNeighborX="44394" custLinFactNeighborY="100000"/>
      <dgm:spPr/>
      <dgm:t>
        <a:bodyPr/>
        <a:lstStyle/>
        <a:p>
          <a:endParaRPr lang="pt-BR"/>
        </a:p>
      </dgm:t>
    </dgm:pt>
    <dgm:pt modelId="{BEF9BDB6-47FB-4AD4-9E87-0F8ADCB7F712}" type="pres">
      <dgm:prSet presAssocID="{C1F2FA43-0E4A-44C7-82B9-C90D4BCCEAAE}" presName="connTx" presStyleLbl="sibTrans2D1" presStyleIdx="2" presStyleCnt="5"/>
      <dgm:spPr/>
      <dgm:t>
        <a:bodyPr/>
        <a:lstStyle/>
        <a:p>
          <a:endParaRPr lang="pt-BR"/>
        </a:p>
      </dgm:t>
    </dgm:pt>
    <dgm:pt modelId="{2DD939FB-26D3-4BBE-8CC5-1EBF5549AAAA}" type="pres">
      <dgm:prSet presAssocID="{8E313A77-9352-4C36-A680-A444847ED090}" presName="composite" presStyleCnt="0"/>
      <dgm:spPr/>
    </dgm:pt>
    <dgm:pt modelId="{7555973B-8184-445D-895B-4E684F9EEEB7}" type="pres">
      <dgm:prSet presAssocID="{8E313A77-9352-4C36-A680-A444847ED090}" presName="imagSh" presStyleLbl="bgImgPlace1" presStyleIdx="3" presStyleCnt="6" custLinFactY="17546" custLinFactNeighborX="78966" custLinFactNeighborY="100000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8FACE58-4023-468A-9A0E-DA20596AA2C5}" type="pres">
      <dgm:prSet presAssocID="{8E313A77-9352-4C36-A680-A444847ED090}" presName="txNode" presStyleLbl="node1" presStyleIdx="3" presStyleCnt="6" custLinFactY="17546" custLinFactNeighborX="78966" custLinFactNeighborY="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F66F598-0B2A-4E4E-8A36-9720FDDDC230}" type="pres">
      <dgm:prSet presAssocID="{81493376-89F2-4453-8D55-5030FFC54685}" presName="sibTrans" presStyleLbl="sibTrans2D1" presStyleIdx="3" presStyleCnt="5"/>
      <dgm:spPr/>
      <dgm:t>
        <a:bodyPr/>
        <a:lstStyle/>
        <a:p>
          <a:endParaRPr lang="pt-BR"/>
        </a:p>
      </dgm:t>
    </dgm:pt>
    <dgm:pt modelId="{3934EC30-E570-4173-A498-4C22AC85075D}" type="pres">
      <dgm:prSet presAssocID="{81493376-89F2-4453-8D55-5030FFC54685}" presName="connTx" presStyleLbl="sibTrans2D1" presStyleIdx="3" presStyleCnt="5"/>
      <dgm:spPr/>
      <dgm:t>
        <a:bodyPr/>
        <a:lstStyle/>
        <a:p>
          <a:endParaRPr lang="pt-BR"/>
        </a:p>
      </dgm:t>
    </dgm:pt>
    <dgm:pt modelId="{DC1442F0-9E60-4BB4-B514-7072666E6AB3}" type="pres">
      <dgm:prSet presAssocID="{1A809158-9441-4525-A367-C1620B0427FD}" presName="composite" presStyleCnt="0"/>
      <dgm:spPr/>
    </dgm:pt>
    <dgm:pt modelId="{ECEF5B5D-F90C-490A-9724-C39385AA6878}" type="pres">
      <dgm:prSet presAssocID="{1A809158-9441-4525-A367-C1620B0427FD}" presName="imagSh" presStyleLbl="bgImgPlace1" presStyleIdx="4" presStyleCnt="6" custLinFactX="-100000" custLinFactY="18897" custLinFactNeighborX="-129148" custLinFactNeighborY="100000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F1B284C6-D9A7-453A-878B-4417ED300CEF}" type="pres">
      <dgm:prSet presAssocID="{1A809158-9441-4525-A367-C1620B0427FD}" presName="txNode" presStyleLbl="node1" presStyleIdx="4" presStyleCnt="6" custLinFactX="-100000" custLinFactY="18897" custLinFactNeighborX="-129148" custLinFactNeighborY="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D68B5F-A21C-4094-832A-3E108233BADF}" type="pres">
      <dgm:prSet presAssocID="{9C5FEC1B-83C1-4FDC-AF4F-5DB10F8C1A57}" presName="sibTrans" presStyleLbl="sibTrans2D1" presStyleIdx="4" presStyleCnt="5"/>
      <dgm:spPr/>
      <dgm:t>
        <a:bodyPr/>
        <a:lstStyle/>
        <a:p>
          <a:endParaRPr lang="pt-BR"/>
        </a:p>
      </dgm:t>
    </dgm:pt>
    <dgm:pt modelId="{9ABA88B6-89B9-4E12-91A1-684E526F0F02}" type="pres">
      <dgm:prSet presAssocID="{9C5FEC1B-83C1-4FDC-AF4F-5DB10F8C1A57}" presName="connTx" presStyleLbl="sibTrans2D1" presStyleIdx="4" presStyleCnt="5"/>
      <dgm:spPr/>
      <dgm:t>
        <a:bodyPr/>
        <a:lstStyle/>
        <a:p>
          <a:endParaRPr lang="pt-BR"/>
        </a:p>
      </dgm:t>
    </dgm:pt>
    <dgm:pt modelId="{E6F55A9B-F552-4E8B-910A-05AB994B3FDA}" type="pres">
      <dgm:prSet presAssocID="{EDA9BEB7-D227-41B9-B08E-C3733BA4F454}" presName="composite" presStyleCnt="0"/>
      <dgm:spPr/>
    </dgm:pt>
    <dgm:pt modelId="{AEE033EC-DA37-427D-BC08-C3D07D079383}" type="pres">
      <dgm:prSet presAssocID="{EDA9BEB7-D227-41B9-B08E-C3733BA4F454}" presName="imagSh" presStyleLbl="bgImgPlace1" presStyleIdx="5" presStyleCnt="6" custLinFactX="-241028" custLinFactY="17546" custLinFactNeighborX="-300000" custLinFactNeighborY="100000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7BE677CB-DDC5-423B-A2B0-51448890CEF6}" type="pres">
      <dgm:prSet presAssocID="{EDA9BEB7-D227-41B9-B08E-C3733BA4F454}" presName="txNode" presStyleLbl="node1" presStyleIdx="5" presStyleCnt="6" custLinFactX="-241028" custLinFactY="17546" custLinFactNeighborX="-300000" custLinFactNeighborY="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3DEDB74-BFAF-458A-8652-B0CF54EE11CE}" srcId="{2F05C1AC-6607-49FC-BA5B-5D00DC1A7187}" destId="{8E313A77-9352-4C36-A680-A444847ED090}" srcOrd="3" destOrd="0" parTransId="{33DEE1BF-060F-45F3-BC11-15A4877110F5}" sibTransId="{81493376-89F2-4453-8D55-5030FFC54685}"/>
    <dgm:cxn modelId="{159ABBF4-A74F-44E0-A2CB-9B12F10E362F}" type="presOf" srcId="{6DDB56FA-4257-49BF-95B8-AF9E548EBF42}" destId="{068BA4D0-6DFB-4726-AC8F-E3E343DEFF6B}" srcOrd="1" destOrd="0" presId="urn:microsoft.com/office/officeart/2005/8/layout/hProcess10"/>
    <dgm:cxn modelId="{27C7771E-BAB1-4544-A783-D1F8B68F8D07}" type="presOf" srcId="{81493376-89F2-4453-8D55-5030FFC54685}" destId="{3934EC30-E570-4173-A498-4C22AC85075D}" srcOrd="1" destOrd="0" presId="urn:microsoft.com/office/officeart/2005/8/layout/hProcess10"/>
    <dgm:cxn modelId="{222A866B-092D-4281-B656-C80764DBF4E1}" type="presOf" srcId="{1A809158-9441-4525-A367-C1620B0427FD}" destId="{F1B284C6-D9A7-453A-878B-4417ED300CEF}" srcOrd="0" destOrd="0" presId="urn:microsoft.com/office/officeart/2005/8/layout/hProcess10"/>
    <dgm:cxn modelId="{DE3E29FD-023B-4ECE-8B1A-602858860DEB}" type="presOf" srcId="{6DDB56FA-4257-49BF-95B8-AF9E548EBF42}" destId="{47AEB842-6450-455A-9C7B-1EC1F65BB4E1}" srcOrd="0" destOrd="0" presId="urn:microsoft.com/office/officeart/2005/8/layout/hProcess10"/>
    <dgm:cxn modelId="{545F5944-4BC3-43E7-A673-C83AB6587E2B}" type="presOf" srcId="{B707AB34-6601-4433-9D6C-3B6D4F3DBBCE}" destId="{2E710848-790D-4237-A64D-1D278A0B9E8A}" srcOrd="1" destOrd="0" presId="urn:microsoft.com/office/officeart/2005/8/layout/hProcess10"/>
    <dgm:cxn modelId="{0F3C28ED-9C25-464B-A5C6-8165F25A62E3}" type="presOf" srcId="{39C6C7AC-4B43-48E5-8B2A-243871056E7E}" destId="{21488B3E-02EA-43EF-9D1B-1632C5529FC2}" srcOrd="0" destOrd="0" presId="urn:microsoft.com/office/officeart/2005/8/layout/hProcess10"/>
    <dgm:cxn modelId="{44B8A894-99D6-4373-9969-86164F366AAD}" srcId="{2F05C1AC-6607-49FC-BA5B-5D00DC1A7187}" destId="{EDA9BEB7-D227-41B9-B08E-C3733BA4F454}" srcOrd="5" destOrd="0" parTransId="{1EC5AFEE-FD65-48FD-8C2D-718F17CE5E35}" sibTransId="{0E2D64C3-6A66-41F7-83D6-6461A3ED82A8}"/>
    <dgm:cxn modelId="{DA992FB1-6FCD-487F-AB41-10D178256BEC}" type="presOf" srcId="{C1F2FA43-0E4A-44C7-82B9-C90D4BCCEAAE}" destId="{F7650715-F17D-4716-B2ED-1003A0880982}" srcOrd="0" destOrd="0" presId="urn:microsoft.com/office/officeart/2005/8/layout/hProcess10"/>
    <dgm:cxn modelId="{B2495422-7FEC-45A7-8DB6-3C962D491706}" type="presOf" srcId="{9C5FEC1B-83C1-4FDC-AF4F-5DB10F8C1A57}" destId="{F1D68B5F-A21C-4094-832A-3E108233BADF}" srcOrd="0" destOrd="0" presId="urn:microsoft.com/office/officeart/2005/8/layout/hProcess10"/>
    <dgm:cxn modelId="{A74E4D99-0308-4EE4-BF1F-2D6D43B39E5F}" type="presOf" srcId="{B707AB34-6601-4433-9D6C-3B6D4F3DBBCE}" destId="{66E4E561-F4F5-49CD-BBD2-85BC46403602}" srcOrd="0" destOrd="0" presId="urn:microsoft.com/office/officeart/2005/8/layout/hProcess10"/>
    <dgm:cxn modelId="{5DB53FEB-E84E-4786-82E4-776A66F45D47}" type="presOf" srcId="{9C5FEC1B-83C1-4FDC-AF4F-5DB10F8C1A57}" destId="{9ABA88B6-89B9-4E12-91A1-684E526F0F02}" srcOrd="1" destOrd="0" presId="urn:microsoft.com/office/officeart/2005/8/layout/hProcess10"/>
    <dgm:cxn modelId="{491353C7-B10D-4EC2-92F2-DBFE9DF6EFB3}" srcId="{2F05C1AC-6607-49FC-BA5B-5D00DC1A7187}" destId="{17426DD6-0D77-497B-BD82-FB1BBB10A5E4}" srcOrd="2" destOrd="0" parTransId="{88F076C8-3F7D-45C9-9259-20FD62956B95}" sibTransId="{C1F2FA43-0E4A-44C7-82B9-C90D4BCCEAAE}"/>
    <dgm:cxn modelId="{8E5AE823-A647-44B2-B3A9-B1A24A9BA63E}" type="presOf" srcId="{81493376-89F2-4453-8D55-5030FFC54685}" destId="{0F66F598-0B2A-4E4E-8A36-9720FDDDC230}" srcOrd="0" destOrd="0" presId="urn:microsoft.com/office/officeart/2005/8/layout/hProcess10"/>
    <dgm:cxn modelId="{96EAC97C-E294-4948-AE33-E140B10A6788}" type="presOf" srcId="{C1F2FA43-0E4A-44C7-82B9-C90D4BCCEAAE}" destId="{BEF9BDB6-47FB-4AD4-9E87-0F8ADCB7F712}" srcOrd="1" destOrd="0" presId="urn:microsoft.com/office/officeart/2005/8/layout/hProcess10"/>
    <dgm:cxn modelId="{1D5412AC-C9A7-4B7B-B3BB-D29DE78A4893}" type="presOf" srcId="{830DC7AD-AC71-4FD0-9B83-352DC0A614CA}" destId="{C0715E95-C7E3-475E-9279-E2487FF9E711}" srcOrd="0" destOrd="0" presId="urn:microsoft.com/office/officeart/2005/8/layout/hProcess10"/>
    <dgm:cxn modelId="{8DF89BF9-544C-4FBB-8975-D32B58391464}" srcId="{2F05C1AC-6607-49FC-BA5B-5D00DC1A7187}" destId="{1A809158-9441-4525-A367-C1620B0427FD}" srcOrd="4" destOrd="0" parTransId="{1DC269A0-F462-4CC2-9EF3-E6A1094D2091}" sibTransId="{9C5FEC1B-83C1-4FDC-AF4F-5DB10F8C1A57}"/>
    <dgm:cxn modelId="{D133F062-4B45-49C9-97AE-1E67943FF738}" srcId="{2F05C1AC-6607-49FC-BA5B-5D00DC1A7187}" destId="{830DC7AD-AC71-4FD0-9B83-352DC0A614CA}" srcOrd="1" destOrd="0" parTransId="{D97DD5EE-7C2E-4BA9-B812-211DB06330C2}" sibTransId="{6DDB56FA-4257-49BF-95B8-AF9E548EBF42}"/>
    <dgm:cxn modelId="{3B82FCEE-9B5B-443A-A6C8-CA52F1C7C3EB}" type="presOf" srcId="{EDA9BEB7-D227-41B9-B08E-C3733BA4F454}" destId="{7BE677CB-DDC5-423B-A2B0-51448890CEF6}" srcOrd="0" destOrd="0" presId="urn:microsoft.com/office/officeart/2005/8/layout/hProcess10"/>
    <dgm:cxn modelId="{F6B365F2-C0D7-4FDF-8FB6-41CBC60EE6A7}" type="presOf" srcId="{2F05C1AC-6607-49FC-BA5B-5D00DC1A7187}" destId="{5A7972F6-9941-4C4B-9E26-F98362C3D19C}" srcOrd="0" destOrd="0" presId="urn:microsoft.com/office/officeart/2005/8/layout/hProcess10"/>
    <dgm:cxn modelId="{A36BC112-7A69-4345-9DF7-71DF986F2FD1}" type="presOf" srcId="{17426DD6-0D77-497B-BD82-FB1BBB10A5E4}" destId="{CFA857F4-DDF6-4A86-B902-4AFF836025EA}" srcOrd="0" destOrd="0" presId="urn:microsoft.com/office/officeart/2005/8/layout/hProcess10"/>
    <dgm:cxn modelId="{98E93842-016C-4682-9A1B-BCAC4BB8A928}" srcId="{2F05C1AC-6607-49FC-BA5B-5D00DC1A7187}" destId="{39C6C7AC-4B43-48E5-8B2A-243871056E7E}" srcOrd="0" destOrd="0" parTransId="{BB1CF552-2E49-4F11-8725-CE0C7EE857C7}" sibTransId="{B707AB34-6601-4433-9D6C-3B6D4F3DBBCE}"/>
    <dgm:cxn modelId="{F2163849-954E-4E71-87F6-64F3D8BDDEAF}" type="presOf" srcId="{8E313A77-9352-4C36-A680-A444847ED090}" destId="{A8FACE58-4023-468A-9A0E-DA20596AA2C5}" srcOrd="0" destOrd="0" presId="urn:microsoft.com/office/officeart/2005/8/layout/hProcess10"/>
    <dgm:cxn modelId="{A23D0649-7622-40D9-885C-DA4111F0B5AD}" type="presParOf" srcId="{5A7972F6-9941-4C4B-9E26-F98362C3D19C}" destId="{C9CBA709-0D29-46FA-B652-E9D3926A69D0}" srcOrd="0" destOrd="0" presId="urn:microsoft.com/office/officeart/2005/8/layout/hProcess10"/>
    <dgm:cxn modelId="{4F9D941E-2FE8-4298-A9FA-EA5B673469A7}" type="presParOf" srcId="{C9CBA709-0D29-46FA-B652-E9D3926A69D0}" destId="{81F981A5-15D1-42C5-B067-6E3550ECB37C}" srcOrd="0" destOrd="0" presId="urn:microsoft.com/office/officeart/2005/8/layout/hProcess10"/>
    <dgm:cxn modelId="{47B0764A-A294-43D1-8B98-3AA0ECF6CBA3}" type="presParOf" srcId="{C9CBA709-0D29-46FA-B652-E9D3926A69D0}" destId="{21488B3E-02EA-43EF-9D1B-1632C5529FC2}" srcOrd="1" destOrd="0" presId="urn:microsoft.com/office/officeart/2005/8/layout/hProcess10"/>
    <dgm:cxn modelId="{6FB82CE2-E573-42A4-B8FD-95618684C376}" type="presParOf" srcId="{5A7972F6-9941-4C4B-9E26-F98362C3D19C}" destId="{66E4E561-F4F5-49CD-BBD2-85BC46403602}" srcOrd="1" destOrd="0" presId="urn:microsoft.com/office/officeart/2005/8/layout/hProcess10"/>
    <dgm:cxn modelId="{C5C73895-8B34-4AD1-9F2C-8B497AA80CB3}" type="presParOf" srcId="{66E4E561-F4F5-49CD-BBD2-85BC46403602}" destId="{2E710848-790D-4237-A64D-1D278A0B9E8A}" srcOrd="0" destOrd="0" presId="urn:microsoft.com/office/officeart/2005/8/layout/hProcess10"/>
    <dgm:cxn modelId="{A91B33AC-7A09-4BE3-8063-EF7F7CC21699}" type="presParOf" srcId="{5A7972F6-9941-4C4B-9E26-F98362C3D19C}" destId="{BC301874-C46E-4044-8A08-46DF94443FD1}" srcOrd="2" destOrd="0" presId="urn:microsoft.com/office/officeart/2005/8/layout/hProcess10"/>
    <dgm:cxn modelId="{5147741E-5495-4D97-858B-56D2F7708FBC}" type="presParOf" srcId="{BC301874-C46E-4044-8A08-46DF94443FD1}" destId="{6E3D57F5-7444-4D00-BC95-E1003E163F70}" srcOrd="0" destOrd="0" presId="urn:microsoft.com/office/officeart/2005/8/layout/hProcess10"/>
    <dgm:cxn modelId="{ED66B834-00ED-4EBE-957E-8D5B24827EEC}" type="presParOf" srcId="{BC301874-C46E-4044-8A08-46DF94443FD1}" destId="{C0715E95-C7E3-475E-9279-E2487FF9E711}" srcOrd="1" destOrd="0" presId="urn:microsoft.com/office/officeart/2005/8/layout/hProcess10"/>
    <dgm:cxn modelId="{93C27485-8464-4D4F-A8D0-A10F58BAD70D}" type="presParOf" srcId="{5A7972F6-9941-4C4B-9E26-F98362C3D19C}" destId="{47AEB842-6450-455A-9C7B-1EC1F65BB4E1}" srcOrd="3" destOrd="0" presId="urn:microsoft.com/office/officeart/2005/8/layout/hProcess10"/>
    <dgm:cxn modelId="{1B0850AF-E127-441E-8295-B37820CAEC2C}" type="presParOf" srcId="{47AEB842-6450-455A-9C7B-1EC1F65BB4E1}" destId="{068BA4D0-6DFB-4726-AC8F-E3E343DEFF6B}" srcOrd="0" destOrd="0" presId="urn:microsoft.com/office/officeart/2005/8/layout/hProcess10"/>
    <dgm:cxn modelId="{2EE6A06E-E0B9-41DA-AF82-C8710D06D384}" type="presParOf" srcId="{5A7972F6-9941-4C4B-9E26-F98362C3D19C}" destId="{D2331597-D9EC-4720-941B-2F1E078F2D46}" srcOrd="4" destOrd="0" presId="urn:microsoft.com/office/officeart/2005/8/layout/hProcess10"/>
    <dgm:cxn modelId="{783C7302-D04D-48FB-87F7-60FF2C5E3CCC}" type="presParOf" srcId="{D2331597-D9EC-4720-941B-2F1E078F2D46}" destId="{A4766F4A-BEDC-4BA6-94C5-902439708B6B}" srcOrd="0" destOrd="0" presId="urn:microsoft.com/office/officeart/2005/8/layout/hProcess10"/>
    <dgm:cxn modelId="{C361DF7A-03A7-4BC5-8C59-C42F66BE7D06}" type="presParOf" srcId="{D2331597-D9EC-4720-941B-2F1E078F2D46}" destId="{CFA857F4-DDF6-4A86-B902-4AFF836025EA}" srcOrd="1" destOrd="0" presId="urn:microsoft.com/office/officeart/2005/8/layout/hProcess10"/>
    <dgm:cxn modelId="{E183C363-135D-4E7D-963B-C8DF0FBCE4A9}" type="presParOf" srcId="{5A7972F6-9941-4C4B-9E26-F98362C3D19C}" destId="{F7650715-F17D-4716-B2ED-1003A0880982}" srcOrd="5" destOrd="0" presId="urn:microsoft.com/office/officeart/2005/8/layout/hProcess10"/>
    <dgm:cxn modelId="{2BD1706D-8380-41F8-A038-71872253325A}" type="presParOf" srcId="{F7650715-F17D-4716-B2ED-1003A0880982}" destId="{BEF9BDB6-47FB-4AD4-9E87-0F8ADCB7F712}" srcOrd="0" destOrd="0" presId="urn:microsoft.com/office/officeart/2005/8/layout/hProcess10"/>
    <dgm:cxn modelId="{9D78EEA0-B873-4619-99EC-88622B9AA369}" type="presParOf" srcId="{5A7972F6-9941-4C4B-9E26-F98362C3D19C}" destId="{2DD939FB-26D3-4BBE-8CC5-1EBF5549AAAA}" srcOrd="6" destOrd="0" presId="urn:microsoft.com/office/officeart/2005/8/layout/hProcess10"/>
    <dgm:cxn modelId="{E27B6A7F-5A34-48F9-AD4D-E0F5F2248B84}" type="presParOf" srcId="{2DD939FB-26D3-4BBE-8CC5-1EBF5549AAAA}" destId="{7555973B-8184-445D-895B-4E684F9EEEB7}" srcOrd="0" destOrd="0" presId="urn:microsoft.com/office/officeart/2005/8/layout/hProcess10"/>
    <dgm:cxn modelId="{21CC8300-C7C4-4FEE-9339-AEC9F6E5DDC9}" type="presParOf" srcId="{2DD939FB-26D3-4BBE-8CC5-1EBF5549AAAA}" destId="{A8FACE58-4023-468A-9A0E-DA20596AA2C5}" srcOrd="1" destOrd="0" presId="urn:microsoft.com/office/officeart/2005/8/layout/hProcess10"/>
    <dgm:cxn modelId="{CE0A7939-5F4B-4E57-88B9-02C4D237C8C8}" type="presParOf" srcId="{5A7972F6-9941-4C4B-9E26-F98362C3D19C}" destId="{0F66F598-0B2A-4E4E-8A36-9720FDDDC230}" srcOrd="7" destOrd="0" presId="urn:microsoft.com/office/officeart/2005/8/layout/hProcess10"/>
    <dgm:cxn modelId="{263329B1-706C-42F2-B7C7-693D9CC3588D}" type="presParOf" srcId="{0F66F598-0B2A-4E4E-8A36-9720FDDDC230}" destId="{3934EC30-E570-4173-A498-4C22AC85075D}" srcOrd="0" destOrd="0" presId="urn:microsoft.com/office/officeart/2005/8/layout/hProcess10"/>
    <dgm:cxn modelId="{E8850927-346E-4E9C-9871-F7D470CEDA91}" type="presParOf" srcId="{5A7972F6-9941-4C4B-9E26-F98362C3D19C}" destId="{DC1442F0-9E60-4BB4-B514-7072666E6AB3}" srcOrd="8" destOrd="0" presId="urn:microsoft.com/office/officeart/2005/8/layout/hProcess10"/>
    <dgm:cxn modelId="{894410F4-432A-4FB9-992D-C53C53DE52EC}" type="presParOf" srcId="{DC1442F0-9E60-4BB4-B514-7072666E6AB3}" destId="{ECEF5B5D-F90C-490A-9724-C39385AA6878}" srcOrd="0" destOrd="0" presId="urn:microsoft.com/office/officeart/2005/8/layout/hProcess10"/>
    <dgm:cxn modelId="{12D263E2-AA49-4BF1-8AEA-6D51341A1346}" type="presParOf" srcId="{DC1442F0-9E60-4BB4-B514-7072666E6AB3}" destId="{F1B284C6-D9A7-453A-878B-4417ED300CEF}" srcOrd="1" destOrd="0" presId="urn:microsoft.com/office/officeart/2005/8/layout/hProcess10"/>
    <dgm:cxn modelId="{3BE6A503-6504-40D6-9A61-D1BB3B3EFF4C}" type="presParOf" srcId="{5A7972F6-9941-4C4B-9E26-F98362C3D19C}" destId="{F1D68B5F-A21C-4094-832A-3E108233BADF}" srcOrd="9" destOrd="0" presId="urn:microsoft.com/office/officeart/2005/8/layout/hProcess10"/>
    <dgm:cxn modelId="{672AD2BD-E008-4182-B984-4085E2E7FCAD}" type="presParOf" srcId="{F1D68B5F-A21C-4094-832A-3E108233BADF}" destId="{9ABA88B6-89B9-4E12-91A1-684E526F0F02}" srcOrd="0" destOrd="0" presId="urn:microsoft.com/office/officeart/2005/8/layout/hProcess10"/>
    <dgm:cxn modelId="{23B3D11F-5602-49A5-A6E1-FDB9D24D0F16}" type="presParOf" srcId="{5A7972F6-9941-4C4B-9E26-F98362C3D19C}" destId="{E6F55A9B-F552-4E8B-910A-05AB994B3FDA}" srcOrd="10" destOrd="0" presId="urn:microsoft.com/office/officeart/2005/8/layout/hProcess10"/>
    <dgm:cxn modelId="{7A266DB9-0423-4374-90C3-C86123DC47E9}" type="presParOf" srcId="{E6F55A9B-F552-4E8B-910A-05AB994B3FDA}" destId="{AEE033EC-DA37-427D-BC08-C3D07D079383}" srcOrd="0" destOrd="0" presId="urn:microsoft.com/office/officeart/2005/8/layout/hProcess10"/>
    <dgm:cxn modelId="{89A4D05A-D2D1-43B1-8E1B-32C268F834BF}" type="presParOf" srcId="{E6F55A9B-F552-4E8B-910A-05AB994B3FDA}" destId="{7BE677CB-DDC5-423B-A2B0-51448890CEF6}" srcOrd="1" destOrd="0" presId="urn:microsoft.com/office/officeart/2005/8/layout/hProcess10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BB090-A0F7-4B04-B879-7A75DF74A909}" type="datetimeFigureOut">
              <a:rPr lang="pt-BR" smtClean="0"/>
              <a:pPr/>
              <a:t>07/07/2019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F19CC-DFE6-4A81-BB50-0A2129586DF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F19CC-DFE6-4A81-BB50-0A2129586DFB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F19CC-DFE6-4A81-BB50-0A2129586DFB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94C2-577D-4D0C-A974-3DD9C739B411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9709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B3176-D312-41F8-BD6F-0035C35BB95F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5673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C8C5-7390-4CB5-81BC-3EF9A318672C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886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BEEA-987E-43C6-91E5-49A2536C24B4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2263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A942-A4B2-4EB2-A90B-1B1D8CE3FA5E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9158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D600-9151-4A7F-A607-4C25CA381EBA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0794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3C5D-3AD6-4031-B174-54496159FA96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302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AA65-AC76-45D5-820F-CC7D84573D42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8325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9C7D-3D59-4799-85F9-DA7FA4EFDE26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0212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04AC-B446-44CB-92D7-12E999BD938C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2654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B7A5-E1C2-4514-A184-2E4CAB4E5E73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9920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3EEC4-5139-4C53-9F99-6F05E4F568F9}" type="datetime1">
              <a:rPr lang="pt-BR" smtClean="0"/>
              <a:pPr/>
              <a:t>07/07/2019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52EB7-5CC7-4290-92FA-4CE8B1235FC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61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73727" y="2109353"/>
            <a:ext cx="6858000" cy="2387600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Times New Roman" panose="02020603050405020304" pitchFamily="18" charset="0"/>
              </a:rPr>
              <a:t>Projeto de uma fresadora CNC para materiais de baixa e média densidade.</a:t>
            </a:r>
            <a:endParaRPr lang="pt-BR" dirty="0"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3727" y="5421601"/>
            <a:ext cx="6858000" cy="1655763"/>
          </a:xfrm>
        </p:spPr>
        <p:txBody>
          <a:bodyPr/>
          <a:lstStyle/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Aluno: Iury Justo de Barros</a:t>
            </a:r>
          </a:p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Orientador: Prof. Dr. Eduardo Simões Lopes </a:t>
            </a:r>
            <a:r>
              <a:rPr lang="pt-BR" dirty="0" err="1" smtClean="0">
                <a:latin typeface="+mj-lt"/>
                <a:cs typeface="Times New Roman" panose="02020603050405020304" pitchFamily="18" charset="0"/>
              </a:rPr>
              <a:t>Gastal</a:t>
            </a:r>
            <a:endParaRPr lang="pt-B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73727" y="240146"/>
            <a:ext cx="6858000" cy="109912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073727" y="453591"/>
            <a:ext cx="6858000" cy="16557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Universidade Federal do Rio Grande do Sul</a:t>
            </a:r>
          </a:p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Instituto de Informática</a:t>
            </a:r>
          </a:p>
          <a:p>
            <a:endParaRPr lang="pt-BR" dirty="0">
              <a:latin typeface="+mj-lt"/>
            </a:endParaRPr>
          </a:p>
        </p:txBody>
      </p:sp>
      <p:pic>
        <p:nvPicPr>
          <p:cNvPr id="1026" name="Picture 2" descr="Resultado de imagem para inf ufr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0070" y="259628"/>
            <a:ext cx="1782755" cy="12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633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RICARDO\Desktop\fresa-topo-reta-cnc-mdf-madeira-2-cortes-15-mm-D_NQ_NP_673550-MLB29242885004_012019-F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">
            <a:off x="4532422" y="4327425"/>
            <a:ext cx="2192474" cy="2192474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Requisitos do Software Desenvolvido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677101"/>
          </a:xfrm>
        </p:spPr>
        <p:txBody>
          <a:bodyPr>
            <a:normAutofit lnSpcReduction="10000"/>
          </a:bodyPr>
          <a:lstStyle/>
          <a:p>
            <a:r>
              <a:rPr lang="pt-BR" sz="2000" dirty="0" smtClean="0">
                <a:latin typeface="+mj-lt"/>
                <a:cs typeface="Times New Roman" pitchFamily="18" charset="0"/>
              </a:rPr>
              <a:t>O corte deve corresponder a imagem de entrada.</a:t>
            </a:r>
          </a:p>
          <a:p>
            <a:pPr>
              <a:buNone/>
            </a:pPr>
            <a:endParaRPr lang="pt-BR" sz="2000" dirty="0" smtClean="0">
              <a:latin typeface="+mj-lt"/>
              <a:cs typeface="Times New Roman" pitchFamily="18" charset="0"/>
            </a:endParaRPr>
          </a:p>
          <a:p>
            <a:r>
              <a:rPr lang="pt-BR" sz="2000" dirty="0" smtClean="0">
                <a:latin typeface="+mj-lt"/>
                <a:cs typeface="Times New Roman" pitchFamily="18" charset="0"/>
              </a:rPr>
              <a:t>A profundidade de corte não pode passar de 5 milímetros por vez.</a:t>
            </a:r>
          </a:p>
          <a:p>
            <a:pPr>
              <a:buNone/>
            </a:pPr>
            <a:endParaRPr lang="pt-BR" sz="2000" dirty="0" smtClean="0">
              <a:latin typeface="+mj-lt"/>
              <a:cs typeface="Times New Roman" pitchFamily="18" charset="0"/>
            </a:endParaRPr>
          </a:p>
          <a:p>
            <a:r>
              <a:rPr lang="pt-BR" sz="2000" dirty="0" smtClean="0">
                <a:latin typeface="+mj-lt"/>
                <a:cs typeface="Times New Roman" pitchFamily="18" charset="0"/>
              </a:rPr>
              <a:t>O diâmetro das fresas deve ser configurável.</a:t>
            </a:r>
          </a:p>
          <a:p>
            <a:pPr>
              <a:buNone/>
            </a:pPr>
            <a:endParaRPr lang="pt-BR" sz="2000" dirty="0" smtClean="0">
              <a:latin typeface="+mj-lt"/>
              <a:cs typeface="Times New Roman" pitchFamily="18" charset="0"/>
            </a:endParaRPr>
          </a:p>
          <a:p>
            <a:r>
              <a:rPr lang="pt-BR" sz="2000" dirty="0" smtClean="0">
                <a:latin typeface="+mj-lt"/>
                <a:cs typeface="Times New Roman" pitchFamily="18" charset="0"/>
              </a:rPr>
              <a:t>O software deve adaptar o percurso de corte baseado no diâmetro da fresa</a:t>
            </a:r>
          </a:p>
          <a:p>
            <a:endParaRPr lang="pt-BR" dirty="0" smtClean="0">
              <a:latin typeface="+mj-lt"/>
            </a:endParaRPr>
          </a:p>
          <a:p>
            <a:pPr>
              <a:buNone/>
            </a:pPr>
            <a:endParaRPr lang="pt-BR" dirty="0" smtClean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71804" y="6314788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10</a:t>
            </a:fld>
            <a:endParaRPr lang="pt-BR" sz="200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027" name="Picture 3" descr="C:\Users\RICARDO\Desktop\D_NP_960448-MLB27701641579_072018-Q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4491" y="4417868"/>
            <a:ext cx="1996786" cy="199678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618509" y="6488668"/>
            <a:ext cx="169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Fresa de 20 mm</a:t>
            </a:r>
            <a:endParaRPr lang="pt-BR" sz="1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126182" y="6488668"/>
            <a:ext cx="175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Fresa de 1,5 mm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xmlns="" val="14253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2950" y="2845089"/>
            <a:ext cx="7886700" cy="1325563"/>
          </a:xfrm>
        </p:spPr>
        <p:txBody>
          <a:bodyPr/>
          <a:lstStyle/>
          <a:p>
            <a:r>
              <a:rPr lang="pt-BR" b="1" dirty="0" smtClean="0">
                <a:cs typeface="Times New Roman" pitchFamily="18" charset="0"/>
              </a:rPr>
              <a:t>Funcionamento do Software desenvolvido</a:t>
            </a:r>
            <a:endParaRPr lang="pt-BR" b="1" dirty="0"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pt-BR" sz="20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Imagens de Percurso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6"/>
            <a:ext cx="4830041" cy="464444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b="1" u="sng" dirty="0" smtClean="0"/>
              <a:t>Problema</a:t>
            </a:r>
            <a:r>
              <a:rPr lang="pt-BR" b="1" u="sng" dirty="0" smtClean="0"/>
              <a:t>:</a:t>
            </a:r>
            <a:r>
              <a:rPr lang="pt-BR" dirty="0" smtClean="0"/>
              <a:t> Ao posicionar a fresa sobre um pixel o corte será feito também em toda a vizinhança deste pixel na madeira</a:t>
            </a:r>
            <a:r>
              <a:rPr lang="pt-BR" dirty="0" smtClean="0"/>
              <a:t>.</a:t>
            </a:r>
            <a:endParaRPr lang="pt-BR" dirty="0" smtClean="0"/>
          </a:p>
          <a:p>
            <a:pPr algn="just">
              <a:buNone/>
            </a:pPr>
            <a:r>
              <a:rPr lang="pt-BR" b="1" u="sng" dirty="0" smtClean="0"/>
              <a:t>Solução: </a:t>
            </a:r>
            <a:r>
              <a:rPr lang="pt-BR" dirty="0" smtClean="0"/>
              <a:t>Computar uma nova imagem que representa qual deve ser o percurso da fresa para obter o corte desejado (Imagem de Percurso).</a:t>
            </a:r>
          </a:p>
          <a:p>
            <a:pPr algn="just"/>
            <a:r>
              <a:rPr lang="pt-BR" dirty="0" smtClean="0"/>
              <a:t>Essa imagem de percurso é gerada através da aplicação de um filtro sobre a imagem de entrada.</a:t>
            </a:r>
          </a:p>
          <a:p>
            <a:pPr algn="just"/>
            <a:r>
              <a:rPr lang="pt-BR" dirty="0" smtClean="0"/>
              <a:t>Formato da fresa é representada pela equação da circunferência:</a:t>
            </a:r>
          </a:p>
          <a:p>
            <a:endParaRPr lang="pt-BR" dirty="0" smtClean="0"/>
          </a:p>
          <a:p>
            <a:endParaRPr lang="pt-BR" sz="2400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873586" y="6287079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pt-BR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71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0" y="1428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9" name="Imagem 8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749637" y="2064327"/>
            <a:ext cx="3071441" cy="265877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985162" y="4918364"/>
            <a:ext cx="252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Filtro para fresa de 3mm</a:t>
            </a:r>
            <a:endParaRPr lang="pt-BR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838" y="5652655"/>
            <a:ext cx="4874362" cy="120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7704" y="0"/>
            <a:ext cx="7886700" cy="1325563"/>
          </a:xfrm>
        </p:spPr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Exemplo de imagem de percurso</a:t>
            </a:r>
            <a:endParaRPr lang="pt-BR" b="1" dirty="0">
              <a:cs typeface="Times New Roman" panose="02020603050405020304" pitchFamily="18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8417" y="1302327"/>
            <a:ext cx="4267200" cy="476596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08364" y="6197745"/>
            <a:ext cx="206210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Imagem de entrada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6906491" y="6492875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13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8433" name="Picture 1" descr="C:\Users\RICARDO\Downloads\ESFERA IMAGEM DE PERCURSO.png"/>
          <p:cNvPicPr>
            <a:picLocks noChangeAspect="1" noChangeArrowheads="1"/>
          </p:cNvPicPr>
          <p:nvPr/>
        </p:nvPicPr>
        <p:blipFill>
          <a:blip r:embed="rId3">
            <a:lum bright="30000" contrast="40000"/>
          </a:blip>
          <a:srcRect/>
          <a:stretch>
            <a:fillRect/>
          </a:stretch>
        </p:blipFill>
        <p:spPr bwMode="auto">
          <a:xfrm>
            <a:off x="4691269" y="1248290"/>
            <a:ext cx="4293704" cy="4796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4946073" y="6179242"/>
            <a:ext cx="367600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Imagem de Percurso fresa de 20mm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633250" y="1232452"/>
            <a:ext cx="675862" cy="675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+mj-lt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871793" y="1490868"/>
            <a:ext cx="198781" cy="1789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1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6470074" y="2604656"/>
            <a:ext cx="2466108" cy="493211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pt-BR" sz="1800" b="1" u="sng" dirty="0" smtClean="0">
                <a:latin typeface="+mj-lt"/>
                <a:cs typeface="Times New Roman" pitchFamily="18" charset="0"/>
              </a:rPr>
              <a:t>PROFUNDIDADES:</a:t>
            </a:r>
          </a:p>
          <a:p>
            <a:endParaRPr lang="pt-BR" sz="1800" b="1" u="sng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Imagem de entrada 25mm de profundidade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1: 0 a 5mm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2: 5 a 10mm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3: 10 a 15mm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4: 15 a 20mm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5: 20 a 25mm</a:t>
            </a: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endParaRPr lang="pt-BR" sz="1800" b="1" dirty="0" smtClean="0">
              <a:latin typeface="+mj-lt"/>
              <a:cs typeface="Times New Roman" pitchFamily="18" charset="0"/>
            </a:endParaRPr>
          </a:p>
          <a:p>
            <a:endParaRPr lang="pt-BR" dirty="0" smtClean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6250" y="0"/>
            <a:ext cx="7886700" cy="1325563"/>
          </a:xfrm>
        </p:spPr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Divisão da imagem em níveis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2114" y="1066798"/>
            <a:ext cx="7886700" cy="4351339"/>
          </a:xfrm>
        </p:spPr>
        <p:txBody>
          <a:bodyPr/>
          <a:lstStyle/>
          <a:p>
            <a:r>
              <a:rPr lang="pt-BR" b="1" dirty="0" smtClean="0">
                <a:latin typeface="+mj-lt"/>
                <a:cs typeface="Times New Roman" panose="02020603050405020304" pitchFamily="18" charset="0"/>
              </a:rPr>
              <a:t>Problema: 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A máquina não pode cortar mais de 5 milímetros de profundidade por vez.</a:t>
            </a:r>
          </a:p>
          <a:p>
            <a:r>
              <a:rPr lang="pt-BR" b="1" dirty="0" smtClean="0">
                <a:latin typeface="+mj-lt"/>
                <a:cs typeface="Times New Roman" panose="02020603050405020304" pitchFamily="18" charset="0"/>
              </a:rPr>
              <a:t>Solução: 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Separa o corte em vários níveis.</a:t>
            </a:r>
            <a:endParaRPr lang="pt-BR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68" y="2343727"/>
            <a:ext cx="1423997" cy="18986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72" y="2343728"/>
            <a:ext cx="1466428" cy="19251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66" y="4652224"/>
            <a:ext cx="1438286" cy="19177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21" y="4610661"/>
            <a:ext cx="1438286" cy="191771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072" y="4610661"/>
            <a:ext cx="1438286" cy="191771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074" y="2320032"/>
            <a:ext cx="1406235" cy="1936213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14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32509" y="423949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Imagem de entrada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964872" y="421178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1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973781" y="422563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2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83672" y="648866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3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937163" y="648866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4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59927" y="648866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Nível 5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72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Otimização do tempo de corte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1" u="sng" dirty="0" smtClean="0">
                <a:latin typeface="+mj-lt"/>
                <a:cs typeface="Times New Roman" panose="02020603050405020304" pitchFamily="18" charset="0"/>
              </a:rPr>
              <a:t>Problema: 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O tempo de corte muito elevado.</a:t>
            </a:r>
          </a:p>
          <a:p>
            <a:pPr marL="0" indent="0" algn="just">
              <a:buNone/>
            </a:pPr>
            <a:endParaRPr lang="pt-BR" dirty="0" smtClean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b="1" u="sng" dirty="0" smtClean="0">
                <a:latin typeface="+mj-lt"/>
                <a:cs typeface="Times New Roman" panose="02020603050405020304" pitchFamily="18" charset="0"/>
              </a:rPr>
              <a:t>Solução</a:t>
            </a:r>
            <a:r>
              <a:rPr lang="pt-BR" b="1" dirty="0" smtClean="0">
                <a:latin typeface="+mj-lt"/>
                <a:cs typeface="Times New Roman" panose="02020603050405020304" pitchFamily="18" charset="0"/>
              </a:rPr>
              <a:t>: U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tilizar duas fresas, com diâmetros diferentes.</a:t>
            </a:r>
          </a:p>
          <a:p>
            <a:pPr marL="0" indent="0" algn="just">
              <a:buNone/>
            </a:pPr>
            <a:endParaRPr lang="pt-BR" dirty="0" smtClean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Retirar grandes quantidades de madeira com uma fresa grande, e por fim, utilizarmos uma fresa pequena para fazer os detalhes.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15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03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7887"/>
            <a:ext cx="9144000" cy="55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Passo Configurável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latin typeface="+mj-lt"/>
                <a:cs typeface="Times New Roman" panose="02020603050405020304" pitchFamily="18" charset="0"/>
              </a:rPr>
              <a:t>Como a intenção é tirar grandes quantidades da madeira de uma única vez, foi acrescentado ao programa a possibilidade de dar passos maiores.</a:t>
            </a:r>
          </a:p>
          <a:p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43688" y="6858000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pt-BR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  <a:cs typeface="Times New Roman" panose="02020603050405020304" pitchFamily="18" charset="0"/>
              </a:rPr>
              <a:t>Imagem de Simulação de Corte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4795" y="1617807"/>
            <a:ext cx="7886700" cy="4351339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cs typeface="Times New Roman" panose="02020603050405020304" pitchFamily="18" charset="0"/>
              </a:rPr>
              <a:t>Surgiu da necessidade de compararmos o que seria cortado com a fresa grande com o que seria cortado com a fresa menor.</a:t>
            </a:r>
          </a:p>
          <a:p>
            <a:pPr marL="0" indent="0" algn="just">
              <a:buNone/>
            </a:pPr>
            <a:r>
              <a:rPr lang="pt-BR" dirty="0" smtClean="0">
                <a:cs typeface="Times New Roman" panose="02020603050405020304" pitchFamily="18" charset="0"/>
              </a:rPr>
              <a:t>Basicamente é passado um novo filtro que faz o caminho inverso ao da geração de imagem de percurso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2521"/>
          <a:stretch>
            <a:fillRect/>
          </a:stretch>
        </p:blipFill>
        <p:spPr>
          <a:xfrm>
            <a:off x="1182074" y="3214255"/>
            <a:ext cx="4747671" cy="3075710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901296" y="6314787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cs typeface="Times New Roman" pitchFamily="18" charset="0"/>
              </a:rPr>
              <a:pPr/>
              <a:t>17</a:t>
            </a:fld>
            <a:endParaRPr lang="pt-BR" sz="2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74617" y="6211669"/>
            <a:ext cx="214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Fresa de 3mm  Passo de 1mm</a:t>
            </a:r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32908" y="6211669"/>
            <a:ext cx="214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Fresa de 12mm  Passo de 5mm</a:t>
            </a:r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957454" y="6211669"/>
            <a:ext cx="214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Diferença entre as duas imagens</a:t>
            </a:r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137"/>
          <a:stretch>
            <a:fillRect/>
          </a:stretch>
        </p:blipFill>
        <p:spPr>
          <a:xfrm>
            <a:off x="5850231" y="3227506"/>
            <a:ext cx="2339612" cy="30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246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218" y="1384728"/>
            <a:ext cx="4045527" cy="44711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0941" y="0"/>
            <a:ext cx="7886700" cy="1325563"/>
          </a:xfrm>
        </p:spPr>
        <p:txBody>
          <a:bodyPr>
            <a:normAutofit/>
          </a:bodyPr>
          <a:lstStyle/>
          <a:p>
            <a:r>
              <a:rPr lang="pt-BR" b="1" dirty="0" smtClean="0">
                <a:cs typeface="Times New Roman" panose="02020603050405020304" pitchFamily="18" charset="0"/>
              </a:rPr>
              <a:t>Análise da diferença </a:t>
            </a:r>
            <a:r>
              <a:rPr lang="pt-BR" b="1" dirty="0">
                <a:cs typeface="Times New Roman" panose="02020603050405020304" pitchFamily="18" charset="0"/>
              </a:rPr>
              <a:t>de imagens de </a:t>
            </a:r>
            <a:r>
              <a:rPr lang="pt-BR" b="1" dirty="0" smtClean="0">
                <a:cs typeface="Times New Roman" panose="02020603050405020304" pitchFamily="18" charset="0"/>
              </a:rPr>
              <a:t>corte</a:t>
            </a:r>
            <a:endParaRPr lang="pt-BR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7088" y="1451552"/>
            <a:ext cx="4057650" cy="4351339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Ao analisarmos a imagem gerada pela diferença da simulação de corte das duas fresas, podemos perceber a divisão da imagem em pequenos blocos.</a:t>
            </a:r>
          </a:p>
          <a:p>
            <a:pPr marL="0" indent="0" algn="just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Surgiu a possibilidade de melhorar ainda mais o tempo. Já que não precisamos varrer mais toda a imagem e sim somente onde há esses blocos.</a:t>
            </a:r>
            <a:endParaRPr lang="pt-B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87640" y="5908565"/>
            <a:ext cx="3657597" cy="11156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pt-BR" sz="1800" b="1" dirty="0" smtClean="0">
                <a:latin typeface="+mj-lt"/>
                <a:cs typeface="Times New Roman" pitchFamily="18" charset="0"/>
              </a:rPr>
              <a:t>Imagem da diferença de imagens de corte com um bloco destacado em vermelho</a:t>
            </a:r>
            <a:endParaRPr lang="pt-BR" dirty="0" smtClean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18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206836" y="2216728"/>
            <a:ext cx="581891" cy="31865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250872" y="181494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Bloco</a:t>
            </a:r>
            <a:endParaRPr lang="pt-BR" sz="2400" b="1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943600" y="2327564"/>
            <a:ext cx="581891" cy="31865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777346" y="2493819"/>
            <a:ext cx="581891" cy="31865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4876801" y="1359477"/>
            <a:ext cx="4085792" cy="4417868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959926" y="5888181"/>
            <a:ext cx="378229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latin typeface="+mj-lt"/>
              </a:rPr>
              <a:t>Imagem da simulação de um percurso  por blocos </a:t>
            </a:r>
          </a:p>
          <a:p>
            <a:endParaRPr lang="pt-BR" sz="1800" b="1" dirty="0">
              <a:latin typeface="+mj-lt"/>
            </a:endParaRPr>
          </a:p>
        </p:txBody>
      </p: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4"/>
          <a:srcRect l="8030" t="12504" r="59545" b="31096"/>
          <a:stretch>
            <a:fillRect/>
          </a:stretch>
        </p:blipFill>
        <p:spPr bwMode="auto">
          <a:xfrm>
            <a:off x="1616815" y="4506223"/>
            <a:ext cx="1735985" cy="21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CaixaDeTexto 22"/>
          <p:cNvSpPr txBox="1"/>
          <p:nvPr/>
        </p:nvSpPr>
        <p:spPr>
          <a:xfrm>
            <a:off x="1593273" y="6234546"/>
            <a:ext cx="173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Percurso padrão</a:t>
            </a:r>
            <a:endParaRPr lang="pt-BR" sz="1800" b="1" dirty="0"/>
          </a:p>
        </p:txBody>
      </p:sp>
      <p:cxnSp>
        <p:nvCxnSpPr>
          <p:cNvPr id="27" name="Conector reto 26"/>
          <p:cNvCxnSpPr/>
          <p:nvPr/>
        </p:nvCxnSpPr>
        <p:spPr>
          <a:xfrm rot="5400000">
            <a:off x="1350819" y="4578928"/>
            <a:ext cx="2202872" cy="19673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rot="16200000" flipH="1">
            <a:off x="1371600" y="4585858"/>
            <a:ext cx="2216728" cy="1911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179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0688"/>
            <a:ext cx="9144000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Última passada em outra direção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pt-BR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23214" y="854651"/>
            <a:ext cx="7886700" cy="1325563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INTRODUÇÃO</a:t>
            </a:r>
            <a:endParaRPr lang="pt-BR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6A457-9F30-4D13-A2D3-4835BCC4A914}" type="slidenum">
              <a:rPr lang="pt-BR" sz="21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pt-BR" sz="2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0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pt-BR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78873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900545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0" y="1593273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2272146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2854037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3325091"/>
            <a:ext cx="2493818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RESULTADOS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Comparativo entre os tempos de corte utilizando uma fresa e duas fresas:</a:t>
            </a:r>
          </a:p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                   Com 1 fresa: 3 horas               Com 2 fresas: 2 horas</a:t>
            </a:r>
            <a:endParaRPr lang="pt-BR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5183" y="3168573"/>
            <a:ext cx="2918265" cy="36138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9018" y="3168574"/>
            <a:ext cx="2931614" cy="361055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88874" y="207818"/>
            <a:ext cx="4230984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pt-BR" sz="33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Redução de 33% no tempo total de corte</a:t>
            </a:r>
            <a:endParaRPr lang="pt-BR" sz="33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21</a:t>
            </a:fld>
            <a:endParaRPr lang="pt-BR" sz="200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46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6954982" y="1552144"/>
            <a:ext cx="2189018" cy="124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u="sng" dirty="0" smtClean="0">
                <a:latin typeface="+mj-lt"/>
                <a:cs typeface="Times New Roman" panose="02020603050405020304" pitchFamily="18" charset="0"/>
              </a:rPr>
              <a:t>Com 2 fresas</a:t>
            </a:r>
            <a:r>
              <a:rPr lang="pt-BR" sz="2400" dirty="0" smtClean="0">
                <a:latin typeface="+mj-lt"/>
                <a:cs typeface="Times New Roman" panose="02020603050405020304" pitchFamily="18" charset="0"/>
              </a:rPr>
              <a:t>: </a:t>
            </a:r>
            <a:r>
              <a:rPr lang="pt-BR" sz="2400" b="1" u="sng" dirty="0" smtClean="0">
                <a:latin typeface="+mj-lt"/>
                <a:cs typeface="Times New Roman" panose="02020603050405020304" pitchFamily="18" charset="0"/>
              </a:rPr>
              <a:t>5 horas</a:t>
            </a:r>
            <a:endParaRPr lang="pt-BR" sz="2400" b="1" u="sng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8218" y="0"/>
            <a:ext cx="3532909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05199" cy="6858000"/>
          </a:xfrm>
          <a:prstGeom prst="rect">
            <a:avLst/>
          </a:prstGeom>
        </p:spPr>
      </p:pic>
      <p:sp>
        <p:nvSpPr>
          <p:cNvPr id="10" name="Espaço Reservado para Conteúdo 6"/>
          <p:cNvSpPr txBox="1">
            <a:spLocks/>
          </p:cNvSpPr>
          <p:nvPr/>
        </p:nvSpPr>
        <p:spPr>
          <a:xfrm>
            <a:off x="6938271" y="3581934"/>
            <a:ext cx="2205729" cy="1156320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u="sng" dirty="0" smtClean="0">
                <a:latin typeface="+mj-lt"/>
                <a:cs typeface="Times New Roman" panose="02020603050405020304" pitchFamily="18" charset="0"/>
              </a:rPr>
              <a:t>Com 1 fresa: 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Tempo estimado de </a:t>
            </a:r>
            <a:r>
              <a:rPr lang="pt-BR" b="1" u="sng" dirty="0" smtClean="0">
                <a:latin typeface="+mj-lt"/>
                <a:cs typeface="Times New Roman" panose="02020603050405020304" pitchFamily="18" charset="0"/>
              </a:rPr>
              <a:t>8 horas</a:t>
            </a:r>
            <a:endParaRPr lang="pt-BR" b="1" u="sng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22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63237" y="22167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IMAGEM DE ENTRADA</a:t>
            </a:r>
            <a:endParaRPr lang="pt-BR" sz="20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740729" y="235526"/>
            <a:ext cx="22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IMAGEM DO CORTE</a:t>
            </a:r>
            <a:endParaRPr lang="pt-BR" sz="20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0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itchFamily="18" charset="0"/>
              </a:rPr>
              <a:t>Aplicação: Xilogravuras</a:t>
            </a:r>
            <a:endParaRPr lang="pt-BR" b="1" dirty="0">
              <a:cs typeface="Times New Roman" pitchFamily="18" charset="0"/>
            </a:endParaRPr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0" y="1"/>
            <a:ext cx="4530436" cy="6483926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4558145" y="0"/>
            <a:ext cx="4585855" cy="645621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93964" y="180109"/>
            <a:ext cx="3546612" cy="377026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XILOGRAVURA COMO ENTRADA</a:t>
            </a:r>
            <a:endParaRPr lang="pt-BR" sz="2000" b="1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23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555673" y="193963"/>
            <a:ext cx="2200474" cy="377026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IMAGEM DE CORTE</a:t>
            </a:r>
            <a:endParaRPr lang="pt-BR" sz="2000" b="1" dirty="0">
              <a:solidFill>
                <a:srgbClr val="FF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080654" y="6457890"/>
            <a:ext cx="738170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latin typeface="+mj-lt"/>
                <a:cs typeface="Times New Roman" pitchFamily="18" charset="0"/>
              </a:rPr>
              <a:t>Fonte: Mesquita e Walter, Xilogravuras via reação-difusão (2019)</a:t>
            </a:r>
            <a:r>
              <a:rPr lang="pt-BR" sz="2000" dirty="0" smtClean="0">
                <a:latin typeface="+mj-lt"/>
              </a:rPr>
              <a:t> </a:t>
            </a:r>
            <a:endParaRPr lang="pt-BR" sz="2000" b="1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Conclusão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A premissa de se utilizar duas fresas para se reduzir o tempo de corte se mostrou verdadeira, no exemplos apresentados temos uma redução de 1/3 do no tempo de corte</a:t>
            </a:r>
          </a:p>
          <a:p>
            <a:pPr marL="0" indent="0">
              <a:buNone/>
            </a:pPr>
            <a:endParaRPr lang="pt-BR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Os quadros possuem uma boa qualidade visual, sendo possível utilizar a CNC para trabalhos artísticos.</a:t>
            </a:r>
          </a:p>
          <a:p>
            <a:pPr marL="0" indent="0">
              <a:buNone/>
            </a:pPr>
            <a:endParaRPr lang="pt-BR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A monografia servirá como um ótimo guia para aqueles que quiserem montar sua própria CNC.</a:t>
            </a:r>
            <a:endParaRPr lang="pt-B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24</a:t>
            </a:fld>
            <a:endParaRPr lang="pt-BR" sz="20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6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73727" y="2109353"/>
            <a:ext cx="6858000" cy="1866902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Times New Roman" panose="02020603050405020304" pitchFamily="18" charset="0"/>
              </a:rPr>
              <a:t>Obrigado!</a:t>
            </a:r>
            <a:endParaRPr lang="pt-BR" dirty="0"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3727" y="5421601"/>
            <a:ext cx="6858000" cy="1655763"/>
          </a:xfrm>
        </p:spPr>
        <p:txBody>
          <a:bodyPr/>
          <a:lstStyle/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Aluno: Iury Justo de Barros</a:t>
            </a:r>
          </a:p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Orientador: Prof. Dr. Eduardo Simões Lopes </a:t>
            </a:r>
            <a:r>
              <a:rPr lang="pt-BR" dirty="0" err="1" smtClean="0">
                <a:latin typeface="+mj-lt"/>
                <a:cs typeface="Times New Roman" panose="02020603050405020304" pitchFamily="18" charset="0"/>
              </a:rPr>
              <a:t>Gastal</a:t>
            </a:r>
            <a:endParaRPr lang="pt-B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73727" y="240146"/>
            <a:ext cx="6858000" cy="109912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073727" y="453591"/>
            <a:ext cx="6858000" cy="16557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Universidade Federal do Rio Grande do Sul</a:t>
            </a:r>
          </a:p>
          <a:p>
            <a:r>
              <a:rPr lang="pt-BR" dirty="0" smtClean="0">
                <a:latin typeface="+mj-lt"/>
                <a:cs typeface="Times New Roman" panose="02020603050405020304" pitchFamily="18" charset="0"/>
              </a:rPr>
              <a:t>Instituto de Informática</a:t>
            </a:r>
          </a:p>
          <a:p>
            <a:endParaRPr lang="pt-BR" dirty="0">
              <a:latin typeface="+mj-lt"/>
            </a:endParaRPr>
          </a:p>
        </p:txBody>
      </p:sp>
      <p:pic>
        <p:nvPicPr>
          <p:cNvPr id="1026" name="Picture 2" descr="Resultado de imagem para inf ufr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0070" y="259628"/>
            <a:ext cx="1782755" cy="12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633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4741" y="689553"/>
            <a:ext cx="7886700" cy="1679574"/>
          </a:xfrm>
        </p:spPr>
        <p:txBody>
          <a:bodyPr/>
          <a:lstStyle/>
          <a:p>
            <a:pPr marL="0" indent="0">
              <a:buNone/>
            </a:pPr>
            <a:r>
              <a:rPr lang="pt-BR" b="1" u="sng" dirty="0" smtClean="0">
                <a:latin typeface="+mj-lt"/>
                <a:cs typeface="Times New Roman" panose="02020603050405020304" pitchFamily="18" charset="0"/>
              </a:rPr>
              <a:t>O que é uma CNC?</a:t>
            </a:r>
          </a:p>
          <a:p>
            <a:pPr marL="0" indent="0">
              <a:buNone/>
            </a:pPr>
            <a:r>
              <a:rPr lang="pt-BR" dirty="0" smtClean="0">
                <a:latin typeface="+mj-lt"/>
                <a:cs typeface="Times New Roman" panose="02020603050405020304" pitchFamily="18" charset="0"/>
              </a:rPr>
              <a:t>CNC (</a:t>
            </a:r>
            <a:r>
              <a:rPr lang="pt-BR" b="1" dirty="0" smtClean="0">
                <a:latin typeface="+mj-lt"/>
                <a:cs typeface="Times New Roman" panose="02020603050405020304" pitchFamily="18" charset="0"/>
              </a:rPr>
              <a:t>Comando Numérico Computadorizado</a:t>
            </a:r>
            <a:r>
              <a:rPr lang="pt-BR" dirty="0" smtClean="0">
                <a:latin typeface="+mj-lt"/>
                <a:cs typeface="Times New Roman" panose="02020603050405020304" pitchFamily="18" charset="0"/>
              </a:rPr>
              <a:t>) é uma máquina que é comandada por instruções expressas em números. Tem inúmeros fins mas no caso deste trabalho será utilizada para fazer cortes na madeira.</a:t>
            </a:r>
          </a:p>
          <a:p>
            <a:pPr marL="0" indent="0">
              <a:buNone/>
            </a:pPr>
            <a:endParaRPr lang="pt-BR" dirty="0" smtClean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 smtClean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D3352EB7-5CC7-4290-92FA-4CE8B1235FC1}" type="slidenum">
              <a:rPr lang="pt-BR" sz="21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pt-BR" sz="2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31529" y="2180057"/>
            <a:ext cx="2175161" cy="38996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54183" y="2327562"/>
            <a:ext cx="57911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u="sng" dirty="0" smtClean="0">
                <a:latin typeface="+mj-lt"/>
                <a:cs typeface="Times New Roman" panose="02020603050405020304" pitchFamily="18" charset="0"/>
              </a:rPr>
              <a:t>Objetivos do trabalho</a:t>
            </a:r>
            <a:r>
              <a:rPr lang="pt-BR" sz="2100" b="1" u="sng" dirty="0" smtClean="0">
                <a:latin typeface="+mj-lt"/>
                <a:cs typeface="Times New Roman" panose="02020603050405020304" pitchFamily="18" charset="0"/>
              </a:rPr>
              <a:t>:</a:t>
            </a:r>
          </a:p>
          <a:p>
            <a:endParaRPr lang="pt-BR" sz="2100" b="1" u="sng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Criar um guia para a construção de uma CNC</a:t>
            </a: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pt-BR" sz="21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Criar um software para gerar essas instruções através de uma imagem digital</a:t>
            </a: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pt-BR" sz="21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Aperfeiçoar esse software(diminuir tempo e melhorar qualidade</a:t>
            </a: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).</a:t>
            </a:r>
          </a:p>
          <a:p>
            <a:endParaRPr lang="pt-BR" sz="2100" dirty="0" smtClean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100" dirty="0" smtClean="0">
                <a:latin typeface="+mj-lt"/>
                <a:cs typeface="Times New Roman" panose="02020603050405020304" pitchFamily="18" charset="0"/>
              </a:rPr>
              <a:t>Fazer desenhos artísticos em madeira utilizando esse software.</a:t>
            </a:r>
          </a:p>
          <a:p>
            <a:endParaRPr lang="pt-BR" sz="1000" dirty="0" smtClean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608101" y="6151420"/>
            <a:ext cx="335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Exemplo de um desenho artístico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xmlns="" val="14928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2950" y="284508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cs typeface="Times New Roman" pitchFamily="18" charset="0"/>
              </a:rPr>
              <a:t>PROJETO DA CNC</a:t>
            </a:r>
            <a:endParaRPr lang="pt-BR" sz="4000" b="1" dirty="0"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pt-BR" sz="20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331961"/>
            <a:ext cx="9144000" cy="718996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595" y="-96692"/>
            <a:ext cx="7886700" cy="1325563"/>
          </a:xfrm>
        </p:spPr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PROJETO DE HARDWARE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1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pt-BR" sz="2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92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8012" y="4576765"/>
            <a:ext cx="5631164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Decisões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+mj-lt"/>
              </a:rPr>
              <a:t>Fresa de Topo</a:t>
            </a:r>
          </a:p>
          <a:p>
            <a:r>
              <a:rPr lang="pt-BR" dirty="0" smtClean="0">
                <a:latin typeface="+mj-lt"/>
              </a:rPr>
              <a:t>Tipo </a:t>
            </a:r>
            <a:r>
              <a:rPr lang="pt-BR" dirty="0" smtClean="0">
                <a:latin typeface="+mj-lt"/>
              </a:rPr>
              <a:t>de CNC em formato de pórtico </a:t>
            </a:r>
          </a:p>
          <a:p>
            <a:r>
              <a:rPr lang="pt-BR" dirty="0" smtClean="0">
                <a:latin typeface="+mj-lt"/>
              </a:rPr>
              <a:t>Estrutura feita em madeira MDF de 15mm</a:t>
            </a:r>
          </a:p>
          <a:p>
            <a:r>
              <a:rPr lang="pt-BR" dirty="0" smtClean="0">
                <a:latin typeface="+mj-lt"/>
              </a:rPr>
              <a:t>Fusos trapezoidais</a:t>
            </a:r>
          </a:p>
          <a:p>
            <a:r>
              <a:rPr lang="pt-BR" dirty="0" smtClean="0">
                <a:latin typeface="+mj-lt"/>
              </a:rPr>
              <a:t>Rolamentos Pillowblock</a:t>
            </a:r>
          </a:p>
          <a:p>
            <a:r>
              <a:rPr lang="pt-BR" dirty="0" smtClean="0">
                <a:latin typeface="+mj-lt"/>
              </a:rPr>
              <a:t>Motores de Passo </a:t>
            </a:r>
            <a:r>
              <a:rPr lang="pt-BR" dirty="0" err="1" smtClean="0">
                <a:latin typeface="+mj-lt"/>
              </a:rPr>
              <a:t>Nema</a:t>
            </a:r>
            <a:r>
              <a:rPr lang="pt-BR" dirty="0" smtClean="0">
                <a:latin typeface="+mj-lt"/>
              </a:rPr>
              <a:t> 23 de 15kg.f.cm</a:t>
            </a:r>
          </a:p>
          <a:p>
            <a:r>
              <a:rPr lang="pt-BR" dirty="0" smtClean="0">
                <a:latin typeface="+mj-lt"/>
              </a:rPr>
              <a:t>Tupia da Makita de 710w</a:t>
            </a:r>
          </a:p>
          <a:p>
            <a:r>
              <a:rPr lang="pt-BR" dirty="0" err="1" smtClean="0">
                <a:latin typeface="+mj-lt"/>
              </a:rPr>
              <a:t>Arduino</a:t>
            </a:r>
            <a:r>
              <a:rPr lang="pt-BR" dirty="0" smtClean="0">
                <a:latin typeface="+mj-lt"/>
              </a:rPr>
              <a:t> Uno</a:t>
            </a:r>
          </a:p>
          <a:p>
            <a:r>
              <a:rPr lang="pt-BR" dirty="0" err="1" smtClean="0">
                <a:latin typeface="+mj-lt"/>
              </a:rPr>
              <a:t>Driver</a:t>
            </a:r>
            <a:r>
              <a:rPr lang="pt-BR" dirty="0" smtClean="0">
                <a:latin typeface="+mj-lt"/>
              </a:rPr>
              <a:t> TB6600</a:t>
            </a:r>
          </a:p>
          <a:p>
            <a:r>
              <a:rPr lang="pt-BR" dirty="0" smtClean="0">
                <a:latin typeface="+mj-lt"/>
              </a:rPr>
              <a:t> Fonte ATX de 500W</a:t>
            </a:r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1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6</a:t>
            </a:fld>
            <a:endParaRPr lang="pt-BR" sz="21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25602" name="Picture 2" descr="Resultado de imagem para FUSO TRAPEZOIDAL AVA LINEA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5392" y="1"/>
            <a:ext cx="3418609" cy="1731819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350000" y="1744136"/>
            <a:ext cx="241300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pt-BR" sz="1800" b="1" dirty="0" smtClean="0">
                <a:latin typeface="+mj-lt"/>
                <a:cs typeface="Times New Roman" pitchFamily="18" charset="0"/>
              </a:rPr>
              <a:t>Fuso Trapezoidal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pic>
        <p:nvPicPr>
          <p:cNvPr id="25604" name="Picture 4" descr="Resultado de imagem para rolamento pillow blo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76109" y="2028118"/>
            <a:ext cx="2452255" cy="2280643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373091" y="4073236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 smtClean="0">
                <a:latin typeface="+mj-lt"/>
                <a:cs typeface="Times New Roman" pitchFamily="18" charset="0"/>
              </a:rPr>
              <a:t>Rolamento </a:t>
            </a:r>
            <a:r>
              <a:rPr lang="pt-BR" sz="1800" b="1" dirty="0" err="1" smtClean="0">
                <a:latin typeface="+mj-lt"/>
                <a:cs typeface="Times New Roman" pitchFamily="18" charset="0"/>
              </a:rPr>
              <a:t>Pillowblock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002791" y="6268315"/>
            <a:ext cx="14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latin typeface="+mj-lt"/>
                <a:cs typeface="Times New Roman" pitchFamily="18" charset="0"/>
              </a:rPr>
              <a:t>Fresa de Topo</a:t>
            </a:r>
            <a:endParaRPr lang="pt-BR" sz="1800" b="1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6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G_20181018_0724090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1874" y="0"/>
            <a:ext cx="3512127" cy="6858000"/>
          </a:xfrm>
          <a:prstGeom prst="rect">
            <a:avLst/>
          </a:prstGeom>
        </p:spPr>
      </p:pic>
      <p:pic>
        <p:nvPicPr>
          <p:cNvPr id="5" name="Espaço Reservado para Conteúdo 4" descr="IMG_20181018_07233844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109855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1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pt-BR" sz="2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08119" y="207820"/>
            <a:ext cx="2725746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pt-BR" sz="3300" b="1" dirty="0" smtClean="0">
                <a:solidFill>
                  <a:schemeClr val="bg1">
                    <a:lumMod val="95000"/>
                  </a:schemeClr>
                </a:solidFill>
                <a:latin typeface="+mj-lt"/>
                <a:cs typeface="Times New Roman" pitchFamily="18" charset="0"/>
              </a:rPr>
              <a:t>FOTOS DA CNC</a:t>
            </a:r>
            <a:endParaRPr lang="pt-BR" sz="3300" b="1" dirty="0">
              <a:solidFill>
                <a:schemeClr val="bg1">
                  <a:lumMod val="95000"/>
                </a:schemeClr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PROJETO DE SOFTWARE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79852"/>
            <a:ext cx="3777095" cy="4351339"/>
          </a:xfrm>
        </p:spPr>
        <p:txBody>
          <a:bodyPr/>
          <a:lstStyle/>
          <a:p>
            <a:pPr marL="0" indent="0" algn="just">
              <a:buNone/>
            </a:pPr>
            <a:r>
              <a:rPr lang="pt-BR" b="1" u="sng" dirty="0" smtClean="0">
                <a:latin typeface="+mj-lt"/>
              </a:rPr>
              <a:t>Objetivos </a:t>
            </a:r>
            <a:r>
              <a:rPr lang="pt-BR" b="1" u="sng" dirty="0" smtClean="0">
                <a:latin typeface="+mj-lt"/>
              </a:rPr>
              <a:t>do </a:t>
            </a:r>
            <a:r>
              <a:rPr lang="pt-BR" b="1" u="sng" dirty="0" smtClean="0">
                <a:latin typeface="+mj-lt"/>
              </a:rPr>
              <a:t>software</a:t>
            </a:r>
          </a:p>
          <a:p>
            <a:pPr marL="0" indent="0" algn="just">
              <a:buNone/>
            </a:pPr>
            <a:endParaRPr lang="pt-BR" b="1" u="sng" dirty="0" smtClean="0">
              <a:latin typeface="+mj-lt"/>
            </a:endParaRPr>
          </a:p>
          <a:p>
            <a:pPr marL="0" indent="0" algn="just"/>
            <a:r>
              <a:rPr lang="pt-BR" dirty="0" smtClean="0">
                <a:latin typeface="+mj-lt"/>
              </a:rPr>
              <a:t> Gerar percurso da CNC para uma imagem digital de profundidade</a:t>
            </a:r>
            <a:r>
              <a:rPr lang="pt-BR" dirty="0" smtClean="0">
                <a:latin typeface="+mj-lt"/>
              </a:rPr>
              <a:t>.</a:t>
            </a:r>
          </a:p>
          <a:p>
            <a:pPr marL="0" indent="0" algn="just">
              <a:buNone/>
            </a:pPr>
            <a:endParaRPr lang="pt-BR" dirty="0" smtClean="0">
              <a:latin typeface="+mj-lt"/>
            </a:endParaRPr>
          </a:p>
          <a:p>
            <a:pPr marL="0" indent="0" algn="just"/>
            <a:r>
              <a:rPr lang="pt-BR" dirty="0" smtClean="0">
                <a:latin typeface="+mj-lt"/>
              </a:rPr>
              <a:t> Profundidade do corte obtida pela intensidade do nível de cinza.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 smtClean="0">
                <a:latin typeface="+mj-lt"/>
              </a:rPr>
              <a:t>  </a:t>
            </a:r>
          </a:p>
          <a:p>
            <a:pPr marL="0" indent="0">
              <a:buNone/>
            </a:pPr>
            <a:endParaRPr lang="pt-BR" dirty="0" smtClean="0"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4" y="1572775"/>
            <a:ext cx="2050471" cy="39756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6324" y="1579417"/>
            <a:ext cx="1930528" cy="3955184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6525490" y="3430730"/>
            <a:ext cx="368662" cy="43930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pt-BR">
              <a:latin typeface="+mj-lt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10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pPr/>
              <a:t>8</a:t>
            </a:fld>
            <a:endParaRPr lang="pt-BR" sz="21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461163" y="5597237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Imagem de entrada</a:t>
            </a:r>
            <a:endParaRPr lang="pt-BR" sz="18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885709" y="5597236"/>
            <a:ext cx="195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Percurso Simulado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xmlns="" val="37483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-2271713" y="-983673"/>
          <a:ext cx="13161385" cy="9384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7886700" cy="1325563"/>
          </a:xfrm>
        </p:spPr>
        <p:txBody>
          <a:bodyPr/>
          <a:lstStyle/>
          <a:p>
            <a:r>
              <a:rPr lang="pt-BR" b="1" dirty="0" smtClean="0">
                <a:cs typeface="Times New Roman" panose="02020603050405020304" pitchFamily="18" charset="0"/>
              </a:rPr>
              <a:t>Fluxo de controle da CNC</a:t>
            </a:r>
            <a:endParaRPr lang="pt-BR" b="1" dirty="0"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2EB7-5CC7-4290-92FA-4CE8B1235FC1}" type="slidenum">
              <a:rPr lang="pt-BR" sz="21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pt-BR" sz="2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14913" y="1257301"/>
            <a:ext cx="7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err="1" smtClean="0"/>
              <a:t>Gcode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xmlns="" val="35847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901</Words>
  <Application>Microsoft Office PowerPoint</Application>
  <PresentationFormat>Apresentação na tela (4:3)</PresentationFormat>
  <Paragraphs>171</Paragraphs>
  <Slides>25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Projeto de uma fresadora CNC para materiais de baixa e média densidade.</vt:lpstr>
      <vt:lpstr>INTRODUÇÃO</vt:lpstr>
      <vt:lpstr>Slide 3</vt:lpstr>
      <vt:lpstr>PROJETO DA CNC</vt:lpstr>
      <vt:lpstr>PROJETO DE HARDWARE</vt:lpstr>
      <vt:lpstr>Decisões de projeto</vt:lpstr>
      <vt:lpstr>Slide 7</vt:lpstr>
      <vt:lpstr>PROJETO DE SOFTWARE</vt:lpstr>
      <vt:lpstr>Fluxo de controle da CNC</vt:lpstr>
      <vt:lpstr>Requisitos do Software Desenvolvido</vt:lpstr>
      <vt:lpstr>Funcionamento do Software desenvolvido</vt:lpstr>
      <vt:lpstr>Imagens de Percurso</vt:lpstr>
      <vt:lpstr>Exemplo de imagem de percurso</vt:lpstr>
      <vt:lpstr>Divisão da imagem em níveis</vt:lpstr>
      <vt:lpstr>Otimização do tempo de corte</vt:lpstr>
      <vt:lpstr>Passo Configurável</vt:lpstr>
      <vt:lpstr>Imagem de Simulação de Corte</vt:lpstr>
      <vt:lpstr>Análise da diferença de imagens de corte</vt:lpstr>
      <vt:lpstr>Última passada em outra direção</vt:lpstr>
      <vt:lpstr>Slide 20</vt:lpstr>
      <vt:lpstr>RESULTADOS</vt:lpstr>
      <vt:lpstr>Slide 22</vt:lpstr>
      <vt:lpstr>Aplicação: Xilogravuras</vt:lpstr>
      <vt:lpstr>Conclusão</vt:lpstr>
      <vt:lpstr>Obrigado!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uma fresadora CNC para materiais de baixa e média densidade.</dc:title>
  <dc:creator>Iury Justo de Barros</dc:creator>
  <cp:lastModifiedBy>RICARDO</cp:lastModifiedBy>
  <cp:revision>81</cp:revision>
  <dcterms:created xsi:type="dcterms:W3CDTF">2019-07-03T13:26:43Z</dcterms:created>
  <dcterms:modified xsi:type="dcterms:W3CDTF">2019-07-07T22:31:20Z</dcterms:modified>
</cp:coreProperties>
</file>